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-53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10387963" y="5038579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720726" y="776289"/>
            <a:ext cx="10750549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720726" y="2250280"/>
            <a:ext cx="10750549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828800" y="6012657"/>
            <a:ext cx="77216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FC8C0A8-D207-49C8-936E-2578E427CB5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828800" y="5650705"/>
            <a:ext cx="77216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1189663" y="5752308"/>
            <a:ext cx="67056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EAAAD305-04C8-46F2-96FA-F32816C0A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882808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388608" y="6480048"/>
            <a:ext cx="2844800" cy="301752"/>
          </a:xfrm>
        </p:spPr>
        <p:txBody>
          <a:bodyPr/>
          <a:lstStyle/>
          <a:p>
            <a:fld id="{5FC8C0A8-D207-49C8-936E-2578E427CB5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09600" y="6480970"/>
            <a:ext cx="5680075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AD305-04C8-46F2-96FA-F32816C0A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9379" y="7035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10387963" y="93786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274176" y="6477000"/>
            <a:ext cx="2844800" cy="304800"/>
          </a:xfrm>
        </p:spPr>
        <p:txBody>
          <a:bodyPr/>
          <a:lstStyle/>
          <a:p>
            <a:fld id="{5FC8C0A8-D207-49C8-936E-2578E427CB5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492501" y="6480970"/>
            <a:ext cx="5680075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268075" y="809625"/>
            <a:ext cx="670560" cy="300831"/>
          </a:xfrm>
        </p:spPr>
        <p:txBody>
          <a:bodyPr/>
          <a:lstStyle/>
          <a:p>
            <a:fld id="{EAAAD305-04C8-46F2-96FA-F32816C0A2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8625059" y="9381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271465"/>
            <a:ext cx="9652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0" y="1633536"/>
            <a:ext cx="51816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5FC8C0A8-D207-49C8-936E-2578E427CB5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0075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EAAAD305-04C8-46F2-96FA-F32816C0A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931" y="290732"/>
            <a:ext cx="14224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20008" y="290732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820008" y="3427124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696307" y="290732"/>
            <a:ext cx="9144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696307" y="3427124"/>
            <a:ext cx="9144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0736" cy="301752"/>
          </a:xfrm>
        </p:spPr>
        <p:txBody>
          <a:bodyPr/>
          <a:lstStyle/>
          <a:p>
            <a:fld id="{5FC8C0A8-D207-49C8-936E-2578E427CB5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1472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0119360" y="6483096"/>
            <a:ext cx="670560" cy="301752"/>
          </a:xfrm>
        </p:spPr>
        <p:txBody>
          <a:bodyPr/>
          <a:lstStyle>
            <a:lvl1pPr algn="ctr">
              <a:defRPr/>
            </a:lvl1pPr>
          </a:lstStyle>
          <a:p>
            <a:fld id="{EAAAD305-04C8-46F2-96FA-F32816C0A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8C0A8-D207-49C8-936E-2578E427CB5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AD305-04C8-46F2-96FA-F32816C0A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5FC8C0A8-D207-49C8-936E-2578E427CB5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609600" y="6481891"/>
            <a:ext cx="5680075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EAAAD305-04C8-46F2-96FA-F32816C0A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608" y="367664"/>
            <a:ext cx="12192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514475" y="367664"/>
            <a:ext cx="32512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868333" y="320040"/>
            <a:ext cx="7034784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71968" y="6556248"/>
            <a:ext cx="2844800" cy="301752"/>
          </a:xfrm>
        </p:spPr>
        <p:txBody>
          <a:bodyPr/>
          <a:lstStyle>
            <a:lvl1pPr>
              <a:defRPr sz="900"/>
            </a:lvl1pPr>
          </a:lstStyle>
          <a:p>
            <a:fld id="{5FC8C0A8-D207-49C8-936E-2578E427CB5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514475" y="6556248"/>
            <a:ext cx="6857493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214101" y="6556248"/>
            <a:ext cx="670560" cy="301752"/>
          </a:xfrm>
        </p:spPr>
        <p:txBody>
          <a:bodyPr/>
          <a:lstStyle>
            <a:lvl1pPr>
              <a:defRPr sz="900"/>
            </a:lvl1pPr>
          </a:lstStyle>
          <a:p>
            <a:fld id="{EAAAD305-04C8-46F2-96FA-F32816C0A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608" y="150896"/>
            <a:ext cx="12192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17649" y="373966"/>
            <a:ext cx="9777984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4000" y="5867400"/>
            <a:ext cx="9777984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144256" y="6556248"/>
            <a:ext cx="2804160" cy="301752"/>
          </a:xfrm>
        </p:spPr>
        <p:txBody>
          <a:bodyPr/>
          <a:lstStyle>
            <a:lvl1pPr>
              <a:defRPr sz="900"/>
            </a:lvl1pPr>
          </a:lstStyle>
          <a:p>
            <a:fld id="{5FC8C0A8-D207-49C8-936E-2578E427CB5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560576" y="6557169"/>
            <a:ext cx="6597429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56256" y="6556248"/>
            <a:ext cx="487680" cy="301752"/>
          </a:xfrm>
        </p:spPr>
        <p:txBody>
          <a:bodyPr/>
          <a:lstStyle>
            <a:lvl1pPr algn="ctr">
              <a:defRPr sz="900"/>
            </a:lvl1pPr>
          </a:lstStyle>
          <a:p>
            <a:fld id="{EAAAD305-04C8-46F2-96FA-F32816C0A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8C0A8-D207-49C8-936E-2578E427CB5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AD305-04C8-46F2-96FA-F32816C0A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42400" y="381000"/>
            <a:ext cx="2540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8C0A8-D207-49C8-936E-2578E427CB5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AD305-04C8-46F2-96FA-F32816C0A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9379" y="14069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8625059" y="4948410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882808"/>
            <a:ext cx="109728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388608" y="6480969"/>
            <a:ext cx="28448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FC8C0A8-D207-49C8-936E-2578E427CB5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481891"/>
            <a:ext cx="5680075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119360" y="6480969"/>
            <a:ext cx="67056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EAAAD305-04C8-46F2-96FA-F32816C0A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2253" y="1248937"/>
            <a:ext cx="8341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cs typeface="Times New Roman" pitchFamily="18" charset="0"/>
              </a:rPr>
              <a:t>РОЛЬ ГЕОДЕЗИИ В СТАНОВЛЕНИИ </a:t>
            </a:r>
          </a:p>
          <a:p>
            <a:pPr algn="ctr"/>
            <a: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cs typeface="Times New Roman" pitchFamily="18" charset="0"/>
              </a:rPr>
              <a:t>НАУЧНОЙ КАРТИНЫ МИРА </a:t>
            </a:r>
            <a:endParaRPr lang="ru-RU" sz="3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innerShdw blurRad="63500" dist="50800" dir="10800000">
                  <a:prstClr val="black">
                    <a:alpha val="50000"/>
                  </a:prst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Картинки по запросу геодез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5308" y="2491446"/>
            <a:ext cx="5715000" cy="24479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0249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41863" y="465096"/>
            <a:ext cx="98093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Слово "геодезия" образовано из греческих слов "ge" - земля и "dazomai" - разделяю, делю на части; если перевести его дословно, то получится "землеразделение</a:t>
            </a:r>
            <a:r>
              <a:rPr lang="ru-RU" sz="2000" i="1" dirty="0" smtClean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". </a:t>
            </a:r>
            <a:endParaRPr lang="ru-RU" sz="2000" i="1" dirty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41864" y="4980465"/>
            <a:ext cx="9809356" cy="1646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95250" algn="just"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2400" i="1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Это название соответствовало содержанию геодезии во времена ее зарождения и начального развития. Так, в Египте задолго до нашей эры измерялись размеры земельных участков, строились оросительные системы; все это выполнялось с участием геодезистов.</a:t>
            </a:r>
            <a:endParaRPr lang="ru-RU" sz="2400" i="1" dirty="0">
              <a:solidFill>
                <a:schemeClr val="tx1">
                  <a:lumMod val="95000"/>
                </a:schemeClr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2054" name="Picture 6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3990" y="1859582"/>
            <a:ext cx="7058721" cy="31208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7153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9652" y="279430"/>
            <a:ext cx="2772936" cy="5668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000" i="1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 настоящее время геодезия - это наука о методах определения фигуры и размеров Земли и изображения ее поверхности на картах и планах, а также о способах проведения различных измерений на поверхности Земли (на суше и акваториях), под землей, в околоземном пространстве и на других планетах.</a:t>
            </a:r>
            <a:endParaRPr lang="ru-RU" sz="2000" i="1" dirty="0">
              <a:solidFill>
                <a:schemeClr val="tx1">
                  <a:lumMod val="95000"/>
                </a:schemeClr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637631" y="423122"/>
            <a:ext cx="2917902" cy="5997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000" i="1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Известный ученый-геодезист В.В.Витковский так охарактеризовал геодезию: "Геодезия представляет одну из полезнейших отраслей знания; все наше земное существование ограничено пределами Земли, и изучать ее вид и размеры человечеству так же необходимо, как отдельному человеку - ознакомиться с подробностями своего жилья".</a:t>
            </a:r>
            <a:endParaRPr lang="ru-RU" sz="2000" i="1" dirty="0">
              <a:solidFill>
                <a:schemeClr val="tx1">
                  <a:lumMod val="95000"/>
                </a:schemeClr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3078" name="Picture 6" descr="Картинки по запросу геодез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3659" y="569590"/>
            <a:ext cx="3607999" cy="1668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Картинки по запросу геодез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191" y="4748117"/>
            <a:ext cx="2853138" cy="1751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Картинки по запросу геодез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9405" y="2465320"/>
            <a:ext cx="4605691" cy="19727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254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6306" y="478730"/>
            <a:ext cx="8883805" cy="5202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4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Среди многих задач геодезии можно выделить </a:t>
            </a:r>
            <a:r>
              <a:rPr lang="ru-RU" sz="2400" b="1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долговременные задачи и задачи на ближайшие годы.</a:t>
            </a:r>
          </a:p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endParaRPr lang="ru-RU" sz="2400" b="1" i="1" dirty="0" smtClean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4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К долговременным относятся:</a:t>
            </a:r>
          </a:p>
          <a:p>
            <a:pPr marL="438150" marR="9525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определение фигуры, размеров и гравитационного поля Земли;</a:t>
            </a:r>
          </a:p>
          <a:p>
            <a:pPr marL="438150" marR="9525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2400" i="1" dirty="0" smtClean="0"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438150" marR="9525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распространение единой системы координат на территорию отдельного государства, континента и всей земли в целом;</a:t>
            </a:r>
          </a:p>
          <a:p>
            <a:pPr marL="438150" marR="9525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2400" i="1" dirty="0" smtClean="0"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438150" marR="9525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изображение участков поверхности земли на топографических картах и планах;</a:t>
            </a:r>
          </a:p>
          <a:p>
            <a:pPr marL="438150" marR="9525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2400" i="1" dirty="0" smtClean="0"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438150" marR="9525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изучение глобальных смещений блоков земной коры.</a:t>
            </a:r>
            <a:endParaRPr lang="ru-RU" sz="2400" i="1" dirty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4100" name="Picture 4" descr="Картинки по запросу геодез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34112" y="4600303"/>
            <a:ext cx="1695450" cy="16954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6614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8546" y="567831"/>
            <a:ext cx="8571571" cy="550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К задачам на ближайшие годы относятся: </a:t>
            </a:r>
          </a:p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endParaRPr lang="ru-RU" sz="2200" i="1" dirty="0" smtClean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438150" marR="9525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создание и внедрение ГИС - геоинформационных систем;</a:t>
            </a:r>
          </a:p>
          <a:p>
            <a:pPr marL="438150" marR="9525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2200" i="1" dirty="0" smtClean="0"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438150" marR="9525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создание государственных и локальных кадастров: земельного, водного, лесного, городского и т.д.;</a:t>
            </a:r>
          </a:p>
          <a:p>
            <a:pPr marL="438150" marR="9525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2200" i="1" dirty="0" smtClean="0"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438150" marR="9525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разработка и внедрение стандартов в области цифрового картографирования;</a:t>
            </a:r>
          </a:p>
          <a:p>
            <a:pPr marL="438150" marR="9525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2200" i="1" dirty="0" smtClean="0"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438150" marR="9525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создание цифровых и электронных карт и их банков данных;</a:t>
            </a:r>
          </a:p>
          <a:p>
            <a:pPr marL="438150" marR="9525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2200" i="1" dirty="0" smtClean="0"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438150" marR="9525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разработка концепции и государственной программы повсеместного перехода на спутниковые методы автономного определения координат.</a:t>
            </a:r>
            <a:endParaRPr lang="ru-RU" sz="2200" i="1" dirty="0" smtClean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5124" name="Picture 4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88785" y="669072"/>
            <a:ext cx="2235302" cy="1693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5919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2517" y="441890"/>
            <a:ext cx="9909718" cy="335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32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Высшая геодезия </a:t>
            </a:r>
            <a:r>
              <a:rPr lang="ru-RU" sz="28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изучает фигуру Земли, ее размеры и гравитационное поле, обеспечивает распространение принятых систем координат в пределах государства, континента или всей поверхности Земли, занимается исследованием древних и современных движений земной коры, а также изучает фигуру, размеры и гравитационное поле других планет Солнечной системы.</a:t>
            </a:r>
            <a:endParaRPr lang="ru-RU" sz="2800" i="1" dirty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614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2839" y="3888258"/>
            <a:ext cx="7036419" cy="25982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4389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6108" y="3562549"/>
            <a:ext cx="9731298" cy="2603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2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Топография</a:t>
            </a: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("топос" - место, "графо" - пишу; дословно - описание местности) изучает методы топографической съемки мест ности с целью изображения ее на планах и картах.</a:t>
            </a:r>
            <a:endParaRPr lang="ru-RU" sz="2200" i="1" dirty="0" smtClean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2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Картография</a:t>
            </a: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изучает методы и процессы создания и использования карт, планов, атласов и другой картографической продукции.</a:t>
            </a:r>
            <a:endParaRPr lang="ru-RU" sz="2200" i="1" dirty="0" smtClean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2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Фотограмметрия</a:t>
            </a: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(фототопография и аэрофототопо графия) изучает методы создания карт и планов по фото- и аэрофотоснимкам.</a:t>
            </a:r>
            <a:endParaRPr lang="ru-RU" sz="2200" i="1" dirty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7174" name="Picture 6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29907" y="1332460"/>
            <a:ext cx="1717289" cy="181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Картинки по запросу современная картограф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2179" y="1485843"/>
            <a:ext cx="2577765" cy="150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Картинки по запросу фотограмметрия в геологи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74927" y="1332459"/>
            <a:ext cx="2263699" cy="181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547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8770" y="1096627"/>
            <a:ext cx="9675542" cy="1969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Инженерная геодезия </a:t>
            </a: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изучает методы и средства проведения геодезических работ при изысканиях, проектировании, строительстве и эксплуатации различных инженерных сооружений.</a:t>
            </a:r>
            <a:endParaRPr lang="ru-RU" sz="2200" i="1" dirty="0" smtClean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C0000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Маркшейдерия</a:t>
            </a: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(подземная геодезия) изучает методы проведения геодезических работ в подземных горных выработках.</a:t>
            </a:r>
            <a:endParaRPr lang="ru-RU" sz="2200" i="1" dirty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8194" name="Picture 2" descr="Картинки по запросу инженерная геодез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37282" y="3010829"/>
            <a:ext cx="3333750" cy="36854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1070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2" y="1257254"/>
            <a:ext cx="9129130" cy="5559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Геодезия</a:t>
            </a: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занимается изучением Земли в содружестве с другими "</a:t>
            </a:r>
            <a:r>
              <a:rPr lang="ru-RU" sz="2200" i="1" dirty="0" err="1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геонауками</a:t>
            </a: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", </a:t>
            </a:r>
            <a:r>
              <a:rPr lang="ru-RU" sz="2200" i="1" dirty="0" err="1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то-есть</a:t>
            </a: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, науками о Земле. </a:t>
            </a:r>
          </a:p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Физические свойства Земли в целом изучает наука "физика Земли", </a:t>
            </a:r>
          </a:p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200" i="1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</a:t>
            </a: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троение верхней оболочки нашей планеты изучают геология и геофизика;</a:t>
            </a:r>
          </a:p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200" i="1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</a:t>
            </a: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троение и характеристики океанов и морей - гидрология, океанография. </a:t>
            </a:r>
          </a:p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Атмосфера - воздушная оболочка Земли - и процессы, происходящие в ней, являются предметом изучения метеорологии и климатологии. </a:t>
            </a:r>
          </a:p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Растительный мир изучает геоботаника, животный мир - зоология. Кроме этого, есть еще география, геоморфология и другие. </a:t>
            </a:r>
          </a:p>
          <a:p>
            <a:pPr marL="95250" marR="95250"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sz="22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Среди всех наук о Земле геодезия занимает свое место: она изучает геометрию Земли в целом и отдельных участков ее поверхности, а также геометрию любых объектов (и естественного, и искусственного происхождения) на поверхности Земли и вблизи нее.</a:t>
            </a:r>
            <a:endParaRPr lang="ru-RU" sz="2200" i="1" dirty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9220" name="Picture 4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36278" y="359203"/>
            <a:ext cx="1360991" cy="14228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160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7322" y="872911"/>
            <a:ext cx="95194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Возможность использования искусственных спутников Земли для решения геодезических задач привела к появлению новых разделов геодезии - космической геодезии и геодезии планет</a:t>
            </a:r>
            <a:r>
              <a:rPr lang="ru-RU" sz="2400" i="1" dirty="0" smtClean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. 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2394" y="3092604"/>
            <a:ext cx="7404409" cy="31297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318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6204" y="882619"/>
            <a:ext cx="861515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Таким образом,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Геодезия, как и другие науки, постоянно впитывает в себя достижения математики,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физики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астрономии, радиоэлектроники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автоматики и других фундаментальных и прикладных наук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В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последние годы строительство так называемых уникальных инженерных сооружений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потребовало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от геодезии резкого повышения точности измерений.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По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результатам геодезических измерений изучают деформации и осадки действующего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промышленного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оборудования, обнаруживают движение земной коры в сейсмоактивных зонах,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наблюдают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 уровнями воды в реках, морях и океанах и уровнем грунтовых вод.</a:t>
            </a:r>
          </a:p>
          <a:p>
            <a:endParaRPr lang="ru-RU" dirty="0"/>
          </a:p>
        </p:txBody>
      </p:sp>
      <p:pic>
        <p:nvPicPr>
          <p:cNvPr id="11268" name="Picture 4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21337" y="4510373"/>
            <a:ext cx="2364041" cy="17454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9716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3309" y="2755462"/>
            <a:ext cx="9856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63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62</TotalTime>
  <Words>610</Words>
  <Application>Microsoft Office PowerPoint</Application>
  <PresentationFormat>Произвольный</PresentationFormat>
  <Paragraphs>45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Яркая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Aidana_A</dc:creator>
  <cp:lastModifiedBy>Ganat</cp:lastModifiedBy>
  <cp:revision>9</cp:revision>
  <dcterms:created xsi:type="dcterms:W3CDTF">2017-09-21T09:45:10Z</dcterms:created>
  <dcterms:modified xsi:type="dcterms:W3CDTF">2020-09-09T05:27:37Z</dcterms:modified>
</cp:coreProperties>
</file>